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1"/>
  </p:notesMasterIdLst>
  <p:sldIdLst>
    <p:sldId id="382" r:id="rId4"/>
    <p:sldId id="1034" r:id="rId5"/>
    <p:sldId id="1035" r:id="rId6"/>
    <p:sldId id="377" r:id="rId7"/>
    <p:sldId id="986" r:id="rId8"/>
    <p:sldId id="311" r:id="rId9"/>
    <p:sldId id="312" r:id="rId10"/>
    <p:sldId id="313" r:id="rId11"/>
    <p:sldId id="993" r:id="rId12"/>
    <p:sldId id="994" r:id="rId13"/>
    <p:sldId id="321" r:id="rId14"/>
    <p:sldId id="984" r:id="rId15"/>
    <p:sldId id="995" r:id="rId16"/>
    <p:sldId id="1031" r:id="rId17"/>
    <p:sldId id="987" r:id="rId18"/>
    <p:sldId id="985" r:id="rId19"/>
    <p:sldId id="989" r:id="rId20"/>
    <p:sldId id="996" r:id="rId21"/>
    <p:sldId id="997" r:id="rId22"/>
    <p:sldId id="1006" r:id="rId23"/>
    <p:sldId id="1003" r:id="rId24"/>
    <p:sldId id="1022" r:id="rId25"/>
    <p:sldId id="1007" r:id="rId26"/>
    <p:sldId id="1009" r:id="rId27"/>
    <p:sldId id="991" r:id="rId28"/>
    <p:sldId id="1011" r:id="rId29"/>
    <p:sldId id="1010" r:id="rId30"/>
    <p:sldId id="1033" r:id="rId31"/>
    <p:sldId id="1019" r:id="rId32"/>
    <p:sldId id="1020" r:id="rId33"/>
    <p:sldId id="1025" r:id="rId34"/>
    <p:sldId id="1026" r:id="rId35"/>
    <p:sldId id="1023" r:id="rId36"/>
    <p:sldId id="1012" r:id="rId37"/>
    <p:sldId id="1013" r:id="rId38"/>
    <p:sldId id="1014" r:id="rId39"/>
    <p:sldId id="1015" r:id="rId40"/>
    <p:sldId id="1016" r:id="rId41"/>
    <p:sldId id="1017" r:id="rId42"/>
    <p:sldId id="1024" r:id="rId43"/>
    <p:sldId id="1018" r:id="rId44"/>
    <p:sldId id="992" r:id="rId45"/>
    <p:sldId id="1027" r:id="rId46"/>
    <p:sldId id="1028" r:id="rId47"/>
    <p:sldId id="1029" r:id="rId48"/>
    <p:sldId id="1030" r:id="rId49"/>
    <p:sldId id="98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8147"/>
  </p:normalViewPr>
  <p:slideViewPr>
    <p:cSldViewPr snapToGrid="0" snapToObjects="1">
      <p:cViewPr varScale="1">
        <p:scale>
          <a:sx n="160" d="100"/>
          <a:sy n="160" d="100"/>
        </p:scale>
        <p:origin x="3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5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9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3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22/PaperInformation/StyleFil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good practice to leverage what you learned (through giving presentations and observing others) to prepare for this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519255" y="1900524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“If a measure becomes the public’s goal, </a:t>
            </a:r>
            <a:br>
              <a:rPr lang="en-US" sz="4400" dirty="0"/>
            </a:br>
            <a:r>
              <a:rPr lang="en-US" sz="44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45252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6" y="4146073"/>
            <a:ext cx="3195983" cy="241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461CB-04B7-A240-B970-E150E314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5" y="4823049"/>
            <a:ext cx="7428071" cy="1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B6D-4002-814C-A249-D44205A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28A7-72A7-A142-B80C-39BE7088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examples of strategic classifications in the real world? What are the potential consequences of not considering the issues of strategic manipulations?</a:t>
            </a:r>
          </a:p>
          <a:p>
            <a:endParaRPr lang="en-US" dirty="0"/>
          </a:p>
          <a:p>
            <a:r>
              <a:rPr lang="en-US" dirty="0"/>
              <a:t>On a high-level, what do you think can be done to help mitigate or address the issues of strategic manipulations?</a:t>
            </a:r>
          </a:p>
          <a:p>
            <a:pPr lvl="1"/>
            <a:r>
              <a:rPr lang="en-US" dirty="0"/>
              <a:t>As an example, Google keep </a:t>
            </a:r>
            <a:r>
              <a:rPr lang="en-US" dirty="0">
                <a:solidFill>
                  <a:srgbClr val="C00000"/>
                </a:solidFill>
              </a:rPr>
              <a:t>secret</a:t>
            </a:r>
            <a:r>
              <a:rPr lang="en-US" dirty="0"/>
              <a:t> of their ranking algorithms in the search results. Then companies that focus on SEO (search engine optimization) try to find out how the algorithms works. Is secrecy a good approach? What other options do we have?</a:t>
            </a:r>
          </a:p>
        </p:txBody>
      </p:sp>
    </p:spTree>
    <p:extLst>
      <p:ext uri="{BB962C8B-B14F-4D97-AF65-F5344CB8AC3E}">
        <p14:creationId xmlns:p14="http://schemas.microsoft.com/office/powerpoint/2010/main" val="275176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blipFill>
                <a:blip r:embed="rId5"/>
                <a:stretch>
                  <a:fillRect l="-2128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/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student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chooses to manipulate her feature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university chooses the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with the goal 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blipFill>
                <a:blip r:embed="rId7"/>
                <a:stretch>
                  <a:fillRect l="-854" t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67A471-1F6F-2C44-926C-BF2C9A5D22A9}"/>
              </a:ext>
            </a:extLst>
          </p:cNvPr>
          <p:cNvSpPr/>
          <p:nvPr/>
        </p:nvSpPr>
        <p:spPr>
          <a:xfrm>
            <a:off x="5899913" y="5665728"/>
            <a:ext cx="5856658" cy="1162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Stackelberg Game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Similar to the “contract design” problem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“classifier” is a contract</a:t>
            </a:r>
          </a:p>
        </p:txBody>
      </p:sp>
    </p:spTree>
    <p:extLst>
      <p:ext uri="{BB962C8B-B14F-4D97-AF65-F5344CB8AC3E}">
        <p14:creationId xmlns:p14="http://schemas.microsoft.com/office/powerpoint/2010/main" val="11126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blipFill>
                <a:blip r:embed="rId5"/>
                <a:stretch>
                  <a:fillRect l="-2208" t="-1460" r="-946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4CC195-A6E5-264B-B042-6A5DA8B006CD}"/>
              </a:ext>
            </a:extLst>
          </p:cNvPr>
          <p:cNvSpPr txBox="1"/>
          <p:nvPr/>
        </p:nvSpPr>
        <p:spPr>
          <a:xfrm>
            <a:off x="656597" y="4023862"/>
            <a:ext cx="10394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question of the required reading: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/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Design the algorithm for computing the optimal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</a:rPr>
                  <a:t> when </a:t>
                </a:r>
                <a:r>
                  <a:rPr lang="en-US" sz="2800" dirty="0"/>
                  <a:t>taking strategic manipulations into account.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6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1F03-D939-B94E-A561-62FD6C9B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 cases, finding the classification rule with near-optimal performance is NP-hard.</a:t>
                </a:r>
              </a:p>
              <a:p>
                <a:endParaRPr lang="en-US" sz="1200" dirty="0"/>
              </a:p>
              <a:p>
                <a:r>
                  <a:rPr lang="en-US" dirty="0"/>
                  <a:t>In special cases, there exist efficient algorithms</a:t>
                </a:r>
              </a:p>
              <a:p>
                <a:pPr lvl="1"/>
                <a:r>
                  <a:rPr lang="en-US" dirty="0"/>
                  <a:t>E.g., when </a:t>
                </a:r>
                <a:r>
                  <a:rPr lang="en-US" dirty="0">
                    <a:solidFill>
                      <a:schemeClr val="accent1"/>
                    </a:solidFill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E812BD-69C1-F24E-B1AE-8C5D880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3901079"/>
            <a:ext cx="4646024" cy="29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1. Evaluation vs. Incentive</a:t>
            </a:r>
          </a:p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to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changing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about examples that we can use </a:t>
            </a:r>
            <a:r>
              <a:rPr lang="en-US" dirty="0">
                <a:solidFill>
                  <a:schemeClr val="accent1"/>
                </a:solidFill>
              </a:rPr>
              <a:t>classification as incentive </a:t>
            </a:r>
            <a:r>
              <a:rPr lang="en-US" dirty="0"/>
              <a:t>to motivate desired actions. </a:t>
            </a:r>
          </a:p>
          <a:p>
            <a:endParaRPr lang="en-US" dirty="0"/>
          </a:p>
          <a:p>
            <a:r>
              <a:rPr lang="en-US" dirty="0"/>
              <a:t>How can we design the incentives? </a:t>
            </a:r>
          </a:p>
          <a:p>
            <a:pPr lvl="1"/>
            <a:r>
              <a:rPr lang="en-US" dirty="0"/>
              <a:t>Informally, what behavior do you want to encourage, and how to make the classification rule achieve that? </a:t>
            </a:r>
          </a:p>
          <a:p>
            <a:pPr lvl="1"/>
            <a:r>
              <a:rPr lang="en-US" dirty="0"/>
              <a:t>Formally, how the classification rule should look like? How to find the “optimal” rule?</a:t>
            </a:r>
          </a:p>
          <a:p>
            <a:pPr lvl="1"/>
            <a:endParaRPr lang="en-US" dirty="0"/>
          </a:p>
          <a:p>
            <a:r>
              <a:rPr lang="en-US" dirty="0"/>
              <a:t>Example: how the course grades are split up would impact what you do for the course. What’s the “best” way to design the grades? (What should be the desired behavior?)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classifiers induce agents to invest effort strategically?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Kleinberg and </a:t>
            </a:r>
            <a:r>
              <a:rPr lang="en-US" dirty="0" err="1"/>
              <a:t>Raghavan</a:t>
            </a:r>
            <a:r>
              <a:rPr lang="en-US" dirty="0"/>
              <a:t>. EC 2019.</a:t>
            </a:r>
          </a:p>
        </p:txBody>
      </p:sp>
    </p:spTree>
    <p:extLst>
      <p:ext uri="{BB962C8B-B14F-4D97-AF65-F5344CB8AC3E}">
        <p14:creationId xmlns:p14="http://schemas.microsoft.com/office/powerpoint/2010/main" val="3483677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zon.com: Official SAT Study Guide 2020 Edition (9781457312199)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36" y="820216"/>
            <a:ext cx="3962842" cy="52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Master GRE Vocabulary: A Verbal GRE Preparation: Eiblum, Daniel,  Minovitz, Lise, Therriault, Renee, Mann, Neil, Callahan, Jean, Fitzpatrick,  Cristen, Halper, Carin, Knight, Adam, Maisto, Christine, McMahon, Marty:  9780692829523: Amazon.com: Books">
            <a:extLst>
              <a:ext uri="{FF2B5EF4-FFF2-40B4-BE49-F238E27FC236}">
                <a16:creationId xmlns:a16="http://schemas.microsoft.com/office/drawing/2014/main" id="{7818DFAD-D88D-4840-8FF5-66F9293A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81" y="820217"/>
            <a:ext cx="3962842" cy="51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73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458" y="837483"/>
            <a:ext cx="10515600" cy="4663665"/>
          </a:xfrm>
        </p:spPr>
        <p:txBody>
          <a:bodyPr>
            <a:noAutofit/>
          </a:bodyPr>
          <a:lstStyle/>
          <a:p>
            <a:r>
              <a:rPr lang="en-US" sz="3200" dirty="0"/>
              <a:t>“Test preparation has been the focus of intense argument for many years, and all sorts of different terms have been used to describe both good and bad forms. . . I think it’s best to. . . distinguish between seven different types of test preparation: </a:t>
            </a:r>
            <a:r>
              <a:rPr lang="en-US" sz="3200" dirty="0">
                <a:solidFill>
                  <a:srgbClr val="C00000"/>
                </a:solidFill>
              </a:rPr>
              <a:t>Working more effectively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Teaching more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Working harder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Reallocation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Alignment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Coaching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Cheating</a:t>
            </a:r>
            <a:r>
              <a:rPr lang="en-US" sz="3200" dirty="0"/>
              <a:t>. The first three are what proponents of high-stakes testing want to see”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 Daniel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Koretz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Measuring Up.</a:t>
            </a:r>
          </a:p>
        </p:txBody>
      </p:sp>
    </p:spTree>
    <p:extLst>
      <p:ext uri="{BB962C8B-B14F-4D97-AF65-F5344CB8AC3E}">
        <p14:creationId xmlns:p14="http://schemas.microsoft.com/office/powerpoint/2010/main" val="171585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1751-BF98-0545-9AA8-9623176E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to induce the desired behavior?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92FA-0C28-9947-B5BE-406DD864B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1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single student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: the effort students spent on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studying, working in a reading group, copying answers online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the set of observable features after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homework grades, exam grades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contribution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teacher designs the final grades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907" y="3030408"/>
            <a:ext cx="3589519" cy="26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9D60-2BBC-CEB7-48E9-9F44AFF3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B5180-C8AE-523E-684F-654A1611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next Tuesday (thanksgiving week)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Details on Assignment 4: See Piazza</a:t>
            </a:r>
          </a:p>
        </p:txBody>
      </p:sp>
    </p:spTree>
    <p:extLst>
      <p:ext uri="{BB962C8B-B14F-4D97-AF65-F5344CB8AC3E}">
        <p14:creationId xmlns:p14="http://schemas.microsoft.com/office/powerpoint/2010/main" val="22756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copying </a:t>
            </a:r>
            <a:br>
              <a:rPr lang="en-US" dirty="0"/>
            </a:br>
            <a:r>
              <a:rPr lang="en-US" dirty="0"/>
              <a:t>homework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</p:spTree>
    <p:extLst>
      <p:ext uri="{BB962C8B-B14F-4D97-AF65-F5344CB8AC3E}">
        <p14:creationId xmlns:p14="http://schemas.microsoft.com/office/powerpoint/2010/main" val="14705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desired effort is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we can’t incentivize that effort.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52454" y="3846204"/>
            <a:ext cx="1313182" cy="660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94968" y="2378607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8245" y="3876732"/>
            <a:ext cx="391270" cy="6022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09958" y="3876732"/>
            <a:ext cx="391270" cy="551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37" y="3714731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7837" y="4184183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33298" y="5341363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effort is not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there is a </a:t>
            </a:r>
            <a:r>
              <a:rPr lang="en-US" sz="2800" dirty="0">
                <a:solidFill>
                  <a:schemeClr val="accent1"/>
                </a:solidFill>
              </a:rPr>
              <a:t>linear mechanism </a:t>
            </a:r>
            <a:r>
              <a:rPr lang="en-US" sz="2800" dirty="0"/>
              <a:t>incentivizing that effort.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86337"/>
            <a:ext cx="626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Finding that mechanism is NP-hard.</a:t>
            </a:r>
          </a:p>
        </p:txBody>
      </p:sp>
    </p:spTree>
    <p:extLst>
      <p:ext uri="{BB962C8B-B14F-4D97-AF65-F5344CB8AC3E}">
        <p14:creationId xmlns:p14="http://schemas.microsoft.com/office/powerpoint/2010/main" val="10528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10422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1. Evaluation vs. Incentive</a:t>
            </a:r>
          </a:p>
          <a:p>
            <a:r>
              <a:rPr lang="en-US" sz="5400" dirty="0"/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202477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03DD-55FE-0B49-8B02-D52F1296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/>
          <a:lstStyle/>
          <a:p>
            <a:r>
              <a:rPr lang="en-US" dirty="0"/>
              <a:t>There Are Two Parties in Strategic Classification</a:t>
            </a:r>
          </a:p>
        </p:txBody>
      </p:sp>
      <p:pic>
        <p:nvPicPr>
          <p:cNvPr id="4" name="Picture 4" descr="rey building illustration with text overlay, Student University Academi">
            <a:extLst>
              <a:ext uri="{FF2B5EF4-FFF2-40B4-BE49-F238E27FC236}">
                <a16:creationId xmlns:a16="http://schemas.microsoft.com/office/drawing/2014/main" id="{DC464F7D-8941-E14F-98E6-1F1D0ED0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" y="2684389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>
            <a:extLst>
              <a:ext uri="{FF2B5EF4-FFF2-40B4-BE49-F238E27FC236}">
                <a16:creationId xmlns:a16="http://schemas.microsoft.com/office/drawing/2014/main" id="{BC116378-8348-154B-A29C-06798D57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13" y="304135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/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blipFill>
                <a:blip r:embed="rId4"/>
                <a:stretch>
                  <a:fillRect l="-2134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/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blipFill>
                <a:blip r:embed="rId5"/>
                <a:stretch>
                  <a:fillRect l="-3571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C15203-3172-2245-81A8-CBFB75DFA5F4}"/>
              </a:ext>
            </a:extLst>
          </p:cNvPr>
          <p:cNvCxnSpPr>
            <a:cxnSpLocks/>
          </p:cNvCxnSpPr>
          <p:nvPr/>
        </p:nvCxnSpPr>
        <p:spPr>
          <a:xfrm>
            <a:off x="5551714" y="1580606"/>
            <a:ext cx="0" cy="4349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088CF4-4E83-5943-9181-FFF1DFF6E2D3}"/>
              </a:ext>
            </a:extLst>
          </p:cNvPr>
          <p:cNvSpPr/>
          <p:nvPr/>
        </p:nvSpPr>
        <p:spPr>
          <a:xfrm>
            <a:off x="2352609" y="4603543"/>
            <a:ext cx="7071609" cy="202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it reasonable to only optimize the benefit of the institution?</a:t>
            </a:r>
          </a:p>
        </p:txBody>
      </p:sp>
    </p:spTree>
    <p:extLst>
      <p:ext uri="{BB962C8B-B14F-4D97-AF65-F5344CB8AC3E}">
        <p14:creationId xmlns:p14="http://schemas.microsoft.com/office/powerpoint/2010/main" val="1061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48EAE-0E66-F146-965D-17B0142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3" y="884465"/>
            <a:ext cx="7175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E5BF1-B899-D64C-96EE-354D39EE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762000"/>
            <a:ext cx="6883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5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DCEBC-95C0-234D-84EC-EC36017E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6" y="908050"/>
            <a:ext cx="7975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6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135E-5650-F541-9313-BF3EAA1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 Utility vs. Social Burden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[Milli et al. 2018]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D15B-6749-2644-81CA-4A055E28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Institution utility: the utility for deploying the decision rule</a:t>
            </a:r>
          </a:p>
          <a:p>
            <a:r>
              <a:rPr lang="en-US" dirty="0"/>
              <a:t>Social burden: the amount of effort contestants need to put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AAF-B8C7-114D-B7B1-16DE11D9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9" y="2963827"/>
            <a:ext cx="5732417" cy="38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78" y="3429000"/>
            <a:ext cx="11409680" cy="138899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20</a:t>
            </a:r>
            <a:br>
              <a:rPr lang="en-US" sz="4000" dirty="0"/>
            </a:br>
            <a:r>
              <a:rPr lang="en-US" sz="4000" dirty="0"/>
              <a:t>Strategic Classification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63794-55A9-2243-B936-657ACEA6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7267" cy="365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DEC5E-E34E-7A47-9BD6-BFCAD2B5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7" y="859221"/>
            <a:ext cx="5245100" cy="41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8495B-7035-C84F-9C16-FE24FA2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51" y="5774888"/>
            <a:ext cx="4602449" cy="102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1D40D-3988-B440-9C55-0A7BE9180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33" y="4982342"/>
            <a:ext cx="42164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80718-7CBA-5646-BF2D-90286664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129" y="728716"/>
            <a:ext cx="5831136" cy="54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r>
              <a:rPr lang="en-US" dirty="0"/>
              <a:t>People in advantage groups might be able to pay smaller costs to manipulate the features. What are the example applications that this could happen (e.g., SAT scores)?</a:t>
            </a:r>
          </a:p>
          <a:p>
            <a:endParaRPr lang="en-US" dirty="0"/>
          </a:p>
          <a:p>
            <a:r>
              <a:rPr lang="en-US" dirty="0"/>
              <a:t>What do you think are the bad consequences with this imbalanced manipulations? What are potential ways we can deal with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4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Disparate Effects of Strategic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Hu, </a:t>
            </a:r>
            <a:r>
              <a:rPr lang="en-US" dirty="0" err="1"/>
              <a:t>Immorlica</a:t>
            </a:r>
            <a:r>
              <a:rPr lang="en-US" dirty="0"/>
              <a:t>, and Vaughan. FAT* 19.</a:t>
            </a:r>
          </a:p>
        </p:txBody>
      </p:sp>
    </p:spTree>
    <p:extLst>
      <p:ext uri="{BB962C8B-B14F-4D97-AF65-F5344CB8AC3E}">
        <p14:creationId xmlns:p14="http://schemas.microsoft.com/office/powerpoint/2010/main" val="551669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64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Represented by initial features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etc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True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manipulation (new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057400" y="5620870"/>
            <a:ext cx="8205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if this cost is different across groups?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907179" y="3019161"/>
            <a:ext cx="3092824" cy="923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9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5779" cy="4924799"/>
          </a:xfrm>
        </p:spPr>
        <p:txBody>
          <a:bodyPr>
            <a:normAutofit/>
          </a:bodyPr>
          <a:lstStyle/>
          <a:p>
            <a:r>
              <a:rPr lang="en-US" dirty="0"/>
              <a:t>Group differences</a:t>
            </a:r>
          </a:p>
          <a:p>
            <a:pPr lvl="1"/>
            <a:r>
              <a:rPr lang="en-US" dirty="0"/>
              <a:t>Group A: Advantaged group</a:t>
            </a:r>
          </a:p>
          <a:p>
            <a:pPr lvl="1"/>
            <a:r>
              <a:rPr lang="en-US" dirty="0"/>
              <a:t>Group B: Disadvantaged group</a:t>
            </a:r>
          </a:p>
          <a:p>
            <a:pPr lvl="1"/>
            <a:endParaRPr lang="en-US" dirty="0"/>
          </a:p>
          <a:p>
            <a:r>
              <a:rPr lang="en-US" dirty="0"/>
              <a:t>Result 1: Reinforcing inequalities</a:t>
            </a:r>
          </a:p>
          <a:p>
            <a:pPr lvl="1"/>
            <a:r>
              <a:rPr lang="en-US" dirty="0"/>
              <a:t>Under mild conditions, the equilibrium classifier more likely to </a:t>
            </a:r>
            <a:r>
              <a:rPr lang="en-US" dirty="0">
                <a:solidFill>
                  <a:schemeClr val="accent1"/>
                </a:solidFill>
              </a:rPr>
              <a:t>mistakenly exclude people from group B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mistakenly admit people from group A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Result 2: Subsidy interventions?</a:t>
            </a:r>
          </a:p>
          <a:p>
            <a:pPr lvl="1"/>
            <a:r>
              <a:rPr lang="en-US" dirty="0"/>
              <a:t>There exists cases that both groups are worse-off when a subsidy is offered compared to no subsidy at all.</a:t>
            </a:r>
          </a:p>
        </p:txBody>
      </p:sp>
    </p:spTree>
    <p:extLst>
      <p:ext uri="{BB962C8B-B14F-4D97-AF65-F5344CB8AC3E}">
        <p14:creationId xmlns:p14="http://schemas.microsoft.com/office/powerpoint/2010/main" val="8333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Strategic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the effect of gaming</a:t>
            </a:r>
          </a:p>
          <a:p>
            <a:pPr lvl="1"/>
            <a:r>
              <a:rPr lang="en-US" dirty="0"/>
              <a:t>How do we ensure we still have a good classifier even if we know that people will game the system</a:t>
            </a:r>
          </a:p>
          <a:p>
            <a:endParaRPr lang="en-US" dirty="0"/>
          </a:p>
          <a:p>
            <a:r>
              <a:rPr lang="en-US" dirty="0"/>
              <a:t>Using classification to incentivize improvements</a:t>
            </a:r>
          </a:p>
          <a:p>
            <a:pPr lvl="1"/>
            <a:r>
              <a:rPr lang="en-US" dirty="0"/>
              <a:t>Classification as incentives</a:t>
            </a:r>
          </a:p>
          <a:p>
            <a:pPr lvl="1"/>
            <a:endParaRPr lang="en-US" dirty="0"/>
          </a:p>
          <a:p>
            <a:r>
              <a:rPr lang="en-US" dirty="0"/>
              <a:t>Social costs</a:t>
            </a:r>
          </a:p>
          <a:p>
            <a:pPr lvl="1"/>
            <a:r>
              <a:rPr lang="en-US" dirty="0"/>
              <a:t>The tradeoffs between the ML utility and the costs incurred on </a:t>
            </a:r>
            <a:r>
              <a:rPr lang="en-US"/>
              <a:t>the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83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6AB4-A5DE-A54C-9E4B-4C82B9A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2441-26CE-574D-ABD6-E1E386AA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890B4-B450-4E43-8D9A-98821EFC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4" y="0"/>
            <a:ext cx="1140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40002</TotalTime>
  <Words>1837</Words>
  <Application>Microsoft Macintosh PowerPoint</Application>
  <PresentationFormat>Widescreen</PresentationFormat>
  <Paragraphs>275</Paragraphs>
  <Slides>47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Logistics: Project</vt:lpstr>
      <vt:lpstr>Logistics: Assignment 4</vt:lpstr>
      <vt:lpstr>Lecture 20 Strategic Classification</vt:lpstr>
      <vt:lpstr>Classification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Warm-Up Discussion</vt:lpstr>
      <vt:lpstr>Strategic Classification</vt:lpstr>
      <vt:lpstr> How to take this interaction between ML algorithms and data-holders into account?</vt:lpstr>
      <vt:lpstr>Game Theoretical Modeling</vt:lpstr>
      <vt:lpstr>PowerPoint Presentation</vt:lpstr>
      <vt:lpstr>PowerPoint Presentation</vt:lpstr>
      <vt:lpstr>Main Results</vt:lpstr>
      <vt:lpstr>More Aspects of Strategic Classification</vt:lpstr>
      <vt:lpstr>Types of Manipulations</vt:lpstr>
      <vt:lpstr>Gaming vs. Improvement</vt:lpstr>
      <vt:lpstr>The Purposes of Decision Rules </vt:lpstr>
      <vt:lpstr>Discussion</vt:lpstr>
      <vt:lpstr>How do classifiers induce agents to invest effort strategically?</vt:lpstr>
      <vt:lpstr>PowerPoint Presentation</vt:lpstr>
      <vt:lpstr>PowerPoint Presentation</vt:lpstr>
      <vt:lpstr>How to induce the desired behavior?</vt:lpstr>
      <vt:lpstr>Graphical Representation of the Model</vt:lpstr>
      <vt:lpstr>Example: Course Grades</vt:lpstr>
      <vt:lpstr>Example: Course Grades</vt:lpstr>
      <vt:lpstr>Example: Course Grades</vt:lpstr>
      <vt:lpstr>The Purposes of Decision Rules </vt:lpstr>
      <vt:lpstr>More Aspects of Strategic Classification</vt:lpstr>
      <vt:lpstr>There Are Two Parties in Strategic Classification</vt:lpstr>
      <vt:lpstr>PowerPoint Presentation</vt:lpstr>
      <vt:lpstr>PowerPoint Presentation</vt:lpstr>
      <vt:lpstr>PowerPoint Presentation</vt:lpstr>
      <vt:lpstr>Institution Utility vs. Social Burden [Milli et al. 2018]</vt:lpstr>
      <vt:lpstr>PowerPoint Presentation</vt:lpstr>
      <vt:lpstr>Discussion</vt:lpstr>
      <vt:lpstr>The Disparate Effects of Strategic Manipulation</vt:lpstr>
      <vt:lpstr>PowerPoint Presentation</vt:lpstr>
      <vt:lpstr>PowerPoint Presentation</vt:lpstr>
      <vt:lpstr>Main Results</vt:lpstr>
      <vt:lpstr>Summary: Strategic Classification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4833</cp:revision>
  <cp:lastPrinted>2019-11-04T21:16:07Z</cp:lastPrinted>
  <dcterms:created xsi:type="dcterms:W3CDTF">2017-08-24T15:35:37Z</dcterms:created>
  <dcterms:modified xsi:type="dcterms:W3CDTF">2022-11-15T18:31:19Z</dcterms:modified>
</cp:coreProperties>
</file>